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318" r:id="rId10"/>
    <p:sldId id="320" r:id="rId11"/>
    <p:sldId id="262" r:id="rId12"/>
    <p:sldId id="263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7" r:id="rId24"/>
    <p:sldId id="276" r:id="rId25"/>
    <p:sldId id="278" r:id="rId26"/>
    <p:sldId id="280" r:id="rId27"/>
    <p:sldId id="282" r:id="rId28"/>
    <p:sldId id="32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66322" autoAdjust="0"/>
  </p:normalViewPr>
  <p:slideViewPr>
    <p:cSldViewPr snapToGrid="0">
      <p:cViewPr varScale="1">
        <p:scale>
          <a:sx n="60" d="100"/>
          <a:sy n="60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4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3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2B51-87BE-47FC-9AA2-D2751E5BD0D8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AAF1-3540-454D-937F-9B7899EC9A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085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AAF1-3540-454D-937F-9B7899EC9A89}" type="slidenum">
              <a:rPr lang="es-CL" smtClean="0"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30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image" Target="../media/image10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1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png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png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png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1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0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8.bin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9.png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2.wmf"/><Relationship Id="rId3" Type="http://schemas.openxmlformats.org/officeDocument/2006/relationships/image" Target="../media/image73.png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7.png"/><Relationship Id="rId4" Type="http://schemas.openxmlformats.org/officeDocument/2006/relationships/image" Target="../media/image7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82.png"/><Relationship Id="rId7" Type="http://schemas.openxmlformats.org/officeDocument/2006/relationships/image" Target="../media/image85.wmf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6.wmf"/><Relationship Id="rId14" Type="http://schemas.openxmlformats.org/officeDocument/2006/relationships/image" Target="../media/image8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7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5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La ley de ohm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Víctor Le Roy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587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84519" y="3693714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Rama:</a:t>
            </a:r>
            <a:r>
              <a:rPr kumimoji="0" lang="es-CL" sz="2000" b="0" i="0" u="none" strike="noStrike" kern="1200" cap="small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caminos que toma la corriente.</a:t>
            </a:r>
            <a:endParaRPr lang="es-CL" sz="2000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7" y="2700170"/>
            <a:ext cx="5257578" cy="27216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11 Conector recto de flecha"/>
          <p:cNvCxnSpPr/>
          <p:nvPr/>
        </p:nvCxnSpPr>
        <p:spPr>
          <a:xfrm rot="16200000" flipH="1">
            <a:off x="2578250" y="3245223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884844" y="3056964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I1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3707803" y="3266739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014397" y="3078480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16200000" flipH="1">
            <a:off x="4762052" y="3288254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068646" y="3099995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I3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6200000" flipH="1">
            <a:off x="4310231" y="2997798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238923" y="3024692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316019" y="2951182"/>
            <a:ext cx="491269" cy="717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pic>
        <p:nvPicPr>
          <p:cNvPr id="6" name="5 Imagen" descr="Circuito Oh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1750422"/>
            <a:ext cx="6972301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pic>
        <p:nvPicPr>
          <p:cNvPr id="6" name="5 Imagen" descr="Circuito Oh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5" y="2429692"/>
            <a:ext cx="4714603" cy="278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214700" y="2063932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lang="es-CL" sz="2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  cumple: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68834" y="3056707"/>
            <a:ext cx="3409405" cy="121484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631725" y="3161211"/>
          <a:ext cx="2928051" cy="95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cuación" r:id="rId4" imgW="545760" imgH="177480" progId="Equation.3">
                  <p:embed/>
                </p:oleObj>
              </mc:Choice>
              <mc:Fallback>
                <p:oleObj name="Ecuación" r:id="rId4" imgW="5457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725" y="3161211"/>
                        <a:ext cx="2928051" cy="95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Aplicando la Ley de ohm</a:t>
            </a:r>
            <a:endParaRPr lang="es-CL" dirty="0"/>
          </a:p>
        </p:txBody>
      </p:sp>
      <p:pic>
        <p:nvPicPr>
          <p:cNvPr id="4" name="3 Marcador de contenido" descr="Pregunta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351" y="2573382"/>
            <a:ext cx="4404440" cy="251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 redondeado"/>
          <p:cNvSpPr/>
          <p:nvPr/>
        </p:nvSpPr>
        <p:spPr>
          <a:xfrm>
            <a:off x="5368834" y="2181497"/>
            <a:ext cx="3409405" cy="2573383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329363" y="2246313"/>
          <a:ext cx="15113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cuación" r:id="rId4" imgW="457200" imgH="177480" progId="Equation.3">
                  <p:embed/>
                </p:oleObj>
              </mc:Choice>
              <mc:Fallback>
                <p:oleObj name="Ecuación" r:id="rId4" imgW="4572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246313"/>
                        <a:ext cx="151130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164852" y="3086100"/>
          <a:ext cx="19716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cuación" r:id="rId6" imgW="749160" imgH="177480" progId="Equation.3">
                  <p:embed/>
                </p:oleObj>
              </mc:Choice>
              <mc:Fallback>
                <p:oleObj name="Ecuación" r:id="rId6" imgW="7491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852" y="3086100"/>
                        <a:ext cx="19716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380117" y="3559447"/>
          <a:ext cx="1419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cuación" r:id="rId8" imgW="558720" imgH="393480" progId="Equation.3">
                  <p:embed/>
                </p:oleObj>
              </mc:Choice>
              <mc:Fallback>
                <p:oleObj name="Ecuación" r:id="rId8" imgW="5587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17" y="3559447"/>
                        <a:ext cx="1419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5403669" y="4937759"/>
            <a:ext cx="3409405" cy="1254035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614988" y="5032375"/>
          <a:ext cx="28940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cuación" r:id="rId10" imgW="520560" imgH="177480" progId="Equation.3">
                  <p:embed/>
                </p:oleObj>
              </mc:Choice>
              <mc:Fallback>
                <p:oleObj name="Ecuación" r:id="rId10" imgW="52056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5032375"/>
                        <a:ext cx="2894012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Aplicando la Ley de ohm</a:t>
            </a:r>
            <a:endParaRPr lang="es-CL" dirty="0"/>
          </a:p>
        </p:txBody>
      </p:sp>
      <p:pic>
        <p:nvPicPr>
          <p:cNvPr id="11" name="10 Marcador de contenido" descr="Respuesta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122" y="2653937"/>
            <a:ext cx="596871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1557" y="2242457"/>
            <a:ext cx="786992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Comprobemos de forma práctica</a:t>
            </a:r>
            <a:endParaRPr lang="es-CL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431" y="217714"/>
            <a:ext cx="7869929" cy="19050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Comprobemos de forma práctica</a:t>
            </a:r>
            <a:endParaRPr lang="es-CL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38643" y="1632857"/>
            <a:ext cx="2871209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Utilizaremos: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375501" y="5799909"/>
            <a:ext cx="2405298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Protoboard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IMG_20160519_190038831.jpg"/>
          <p:cNvPicPr>
            <a:picLocks noChangeAspect="1"/>
          </p:cNvPicPr>
          <p:nvPr/>
        </p:nvPicPr>
        <p:blipFill>
          <a:blip r:embed="rId2"/>
          <a:srcRect t="4436" r="1760" b="4525"/>
          <a:stretch>
            <a:fillRect/>
          </a:stretch>
        </p:blipFill>
        <p:spPr>
          <a:xfrm>
            <a:off x="3812575" y="1771135"/>
            <a:ext cx="3420247" cy="422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431" y="217714"/>
            <a:ext cx="7869929" cy="19050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Comprobemos de forma práctica</a:t>
            </a:r>
            <a:endParaRPr lang="es-CL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38643" y="1632857"/>
            <a:ext cx="2871209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Utilizaremos: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867640" y="5584757"/>
            <a:ext cx="2405298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Resistencias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D:\Power Point\Presentaciones Mias\Ley de Ohm\IMG_20160519_191624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295" y="1707272"/>
            <a:ext cx="5271247" cy="395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5431" y="217714"/>
            <a:ext cx="7869929" cy="19050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Comprobemos de forma práctica</a:t>
            </a:r>
            <a:endParaRPr lang="es-CL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838643" y="1632857"/>
            <a:ext cx="2871209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Utilizaremos: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828583" y="5799909"/>
            <a:ext cx="2405298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Multímetro</a:t>
            </a:r>
            <a:endParaRPr kumimoji="0" lang="es-CL" sz="24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IMG_20160519_190311576.jpg"/>
          <p:cNvPicPr>
            <a:picLocks noChangeAspect="1"/>
          </p:cNvPicPr>
          <p:nvPr/>
        </p:nvPicPr>
        <p:blipFill>
          <a:blip r:embed="rId2"/>
          <a:srcRect t="10721" b="11201"/>
          <a:stretch>
            <a:fillRect/>
          </a:stretch>
        </p:blipFill>
        <p:spPr>
          <a:xfrm rot="-5400000">
            <a:off x="3413726" y="1446598"/>
            <a:ext cx="4574868" cy="476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7" y="283028"/>
            <a:ext cx="7429499" cy="1905000"/>
          </a:xfrm>
        </p:spPr>
        <p:txBody>
          <a:bodyPr/>
          <a:lstStyle/>
          <a:p>
            <a:r>
              <a:rPr lang="es-CL" dirty="0" smtClean="0"/>
              <a:t>¿Cómo se mide?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1008" y="1685110"/>
            <a:ext cx="1704259" cy="927463"/>
          </a:xfrm>
        </p:spPr>
        <p:txBody>
          <a:bodyPr/>
          <a:lstStyle/>
          <a:p>
            <a:r>
              <a:rPr lang="es-CL" dirty="0" smtClean="0"/>
              <a:t>Corriente: en serie</a:t>
            </a:r>
            <a:endParaRPr lang="es-CL" dirty="0"/>
          </a:p>
        </p:txBody>
      </p:sp>
      <p:pic>
        <p:nvPicPr>
          <p:cNvPr id="4" name="3 Imagen" descr="Medir Corrien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33" y="2745909"/>
            <a:ext cx="4224945" cy="345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eorg_Simon_Ohm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0582" y="1867988"/>
            <a:ext cx="3049741" cy="3873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001238" y="5786845"/>
            <a:ext cx="5131083" cy="796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George </a:t>
            </a:r>
            <a:r>
              <a:rPr kumimoji="0" lang="es-CL" sz="2000" b="0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Simon</a:t>
            </a:r>
            <a:r>
              <a:rPr kumimoji="0" lang="es-CL" sz="2000" b="0" i="0" u="none" strike="noStrike" kern="1200" cap="all" spc="0" normalizeH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Ohm, 1827</a:t>
            </a:r>
            <a:endParaRPr kumimoji="0" lang="es-CL" sz="20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003073" y="3004456"/>
            <a:ext cx="3409405" cy="121484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65964" y="3108960"/>
          <a:ext cx="2928051" cy="95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cuación" r:id="rId4" imgW="545760" imgH="177480" progId="Equation.3">
                  <p:embed/>
                </p:oleObj>
              </mc:Choice>
              <mc:Fallback>
                <p:oleObj name="Ecuación" r:id="rId4" imgW="5457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964" y="3108960"/>
                        <a:ext cx="2928051" cy="95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842998" y="352697"/>
            <a:ext cx="4186202" cy="1436914"/>
          </a:xfrm>
        </p:spPr>
        <p:txBody>
          <a:bodyPr>
            <a:normAutofit/>
          </a:bodyPr>
          <a:lstStyle/>
          <a:p>
            <a:r>
              <a:rPr lang="es-CL" sz="4000" dirty="0" smtClean="0"/>
              <a:t>La ley de ohm</a:t>
            </a:r>
            <a:endParaRPr lang="es-CL" sz="4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42152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7" y="283028"/>
            <a:ext cx="7429499" cy="1905000"/>
          </a:xfrm>
        </p:spPr>
        <p:txBody>
          <a:bodyPr/>
          <a:lstStyle/>
          <a:p>
            <a:r>
              <a:rPr lang="es-CL" dirty="0" smtClean="0"/>
              <a:t>¿Cómo se mide?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1008" y="1685110"/>
            <a:ext cx="1955528" cy="927463"/>
          </a:xfrm>
        </p:spPr>
        <p:txBody>
          <a:bodyPr>
            <a:normAutofit/>
          </a:bodyPr>
          <a:lstStyle/>
          <a:p>
            <a:r>
              <a:rPr lang="es-CL" dirty="0" smtClean="0"/>
              <a:t>Voltaje: en paralelo</a:t>
            </a:r>
          </a:p>
        </p:txBody>
      </p:sp>
      <p:pic>
        <p:nvPicPr>
          <p:cNvPr id="6" name="5 Imagen" descr="Como medir Vo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2732442"/>
            <a:ext cx="7237527" cy="3556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9243" y="2632037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800" dirty="0" smtClean="0"/>
              <a:t>Circuitos con más resistencias</a:t>
            </a:r>
            <a:endParaRPr lang="es-CL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serie:</a:t>
            </a:r>
            <a:endParaRPr lang="es-CL" dirty="0"/>
          </a:p>
        </p:txBody>
      </p:sp>
      <p:pic>
        <p:nvPicPr>
          <p:cNvPr id="4" name="3 Imagen" descr="Circuito en S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25" y="2362629"/>
            <a:ext cx="5013064" cy="3683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2898" y="2699272"/>
            <a:ext cx="5114434" cy="258273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Dos elementos están en serie cuando:</a:t>
            </a:r>
          </a:p>
          <a:p>
            <a:endParaRPr lang="es-CL" dirty="0" smtClean="0"/>
          </a:p>
          <a:p>
            <a:r>
              <a:rPr lang="es-CL" dirty="0" smtClean="0"/>
              <a:t>Tienen solo un terminal común</a:t>
            </a:r>
          </a:p>
          <a:p>
            <a:r>
              <a:rPr lang="es-CL" dirty="0" smtClean="0"/>
              <a:t>Su nodo es grado 2</a:t>
            </a:r>
          </a:p>
          <a:p>
            <a:endParaRPr lang="es-CL" dirty="0" smtClean="0"/>
          </a:p>
          <a:p>
            <a:r>
              <a:rPr lang="es-CL" dirty="0" smtClean="0"/>
              <a:t>En un circuito serie la corriente “I” es la misma para todos los elementos</a:t>
            </a:r>
            <a:endParaRPr lang="es-CL" dirty="0"/>
          </a:p>
        </p:txBody>
      </p:sp>
      <p:pic>
        <p:nvPicPr>
          <p:cNvPr id="4" name="3 Imagen" descr="Circuito en S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5" y="2818503"/>
            <a:ext cx="3075029" cy="22595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serie:</a:t>
            </a:r>
            <a:endParaRPr lang="es-CL" dirty="0"/>
          </a:p>
        </p:txBody>
      </p:sp>
      <p:pic>
        <p:nvPicPr>
          <p:cNvPr id="4" name="3 Imagen" descr="Circuito en Ser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5" y="2818503"/>
            <a:ext cx="3075029" cy="22595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4486707" y="2461195"/>
            <a:ext cx="3409405" cy="2842325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353050" y="2667000"/>
          <a:ext cx="15557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cuación" r:id="rId4" imgW="647640" imgH="241200" progId="Equation.3">
                  <p:embed/>
                </p:oleObj>
              </mc:Choice>
              <mc:Fallback>
                <p:oleObj name="Ecuación" r:id="rId4" imgW="6476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2667000"/>
                        <a:ext cx="15557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341621" y="3237903"/>
          <a:ext cx="16462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cuación" r:id="rId6" imgW="685800" imgH="241200" progId="Equation.3">
                  <p:embed/>
                </p:oleObj>
              </mc:Choice>
              <mc:Fallback>
                <p:oleObj name="Ecuación" r:id="rId6" imgW="685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621" y="3237903"/>
                        <a:ext cx="1646238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174335" y="3917073"/>
          <a:ext cx="19192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cuación" r:id="rId8" imgW="799920" imgH="241200" progId="Equation.3">
                  <p:embed/>
                </p:oleObj>
              </mc:Choice>
              <mc:Fallback>
                <p:oleObj name="Ecuación" r:id="rId8" imgW="7999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335" y="3917073"/>
                        <a:ext cx="19192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4914900" y="4614863"/>
          <a:ext cx="2438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cuación" r:id="rId10" imgW="1015920" imgH="215640" progId="Equation.3">
                  <p:embed/>
                </p:oleObj>
              </mc:Choice>
              <mc:Fallback>
                <p:oleObj name="Ecuación" r:id="rId10" imgW="10159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614863"/>
                        <a:ext cx="24384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3617131" y="5378824"/>
            <a:ext cx="5053533" cy="131243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554838" y="5627482"/>
          <a:ext cx="3268270" cy="77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cuación" r:id="rId12" imgW="914400" imgH="215640" progId="Equation.3">
                  <p:embed/>
                </p:oleObj>
              </mc:Choice>
              <mc:Fallback>
                <p:oleObj name="Ecuación" r:id="rId12" imgW="9144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838" y="5627482"/>
                        <a:ext cx="3268270" cy="773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serie:</a:t>
            </a:r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025000" y="2409714"/>
            <a:ext cx="5053533" cy="131243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468316" y="2722919"/>
          <a:ext cx="3268270" cy="77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cuación" r:id="rId3" imgW="914400" imgH="215640" progId="Equation.3">
                  <p:embed/>
                </p:oleObj>
              </mc:Choice>
              <mc:Fallback>
                <p:oleObj name="Ecuación" r:id="rId3" imgW="914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316" y="2722919"/>
                        <a:ext cx="3268270" cy="773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2069823" y="3971367"/>
            <a:ext cx="5105527" cy="131243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986592" y="4276725"/>
          <a:ext cx="19510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cuación" r:id="rId5" imgW="545760" imgH="177480" progId="Equation.3">
                  <p:embed/>
                </p:oleObj>
              </mc:Choice>
              <mc:Fallback>
                <p:oleObj name="Ecuación" r:id="rId5" imgW="5457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592" y="4276725"/>
                        <a:ext cx="1951038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Flecha izquierda y arriba"/>
          <p:cNvSpPr/>
          <p:nvPr/>
        </p:nvSpPr>
        <p:spPr>
          <a:xfrm>
            <a:off x="4916244" y="3603811"/>
            <a:ext cx="968188" cy="1183341"/>
          </a:xfrm>
          <a:prstGeom prst="leftUpArrow">
            <a:avLst>
              <a:gd name="adj1" fmla="val 11667"/>
              <a:gd name="adj2" fmla="val 25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093131" y="5405719"/>
            <a:ext cx="5105527" cy="131243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3768557" y="5675687"/>
          <a:ext cx="21780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cuación" r:id="rId7" imgW="609480" imgH="215640" progId="Equation.3">
                  <p:embed/>
                </p:oleObj>
              </mc:Choice>
              <mc:Fallback>
                <p:oleObj name="Ecuación" r:id="rId7" imgW="6094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557" y="5675687"/>
                        <a:ext cx="217805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pPr algn="ctr"/>
            <a:r>
              <a:rPr lang="es-CL" dirty="0" smtClean="0"/>
              <a:t>Resistencia total de un circuito con resistencias en serie</a:t>
            </a:r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960454" y="2764716"/>
            <a:ext cx="5053533" cy="153834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142148" y="2681044"/>
          <a:ext cx="2544762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cuación" r:id="rId3" imgW="711000" imgH="431640" progId="Equation.3">
                  <p:embed/>
                </p:oleObj>
              </mc:Choice>
              <mc:Fallback>
                <p:oleObj name="Ecuación" r:id="rId3" imgW="71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148" y="2681044"/>
                        <a:ext cx="2544762" cy="154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1301676" y="4799705"/>
            <a:ext cx="6433072" cy="153834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333500" y="5080000"/>
          <a:ext cx="6316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cuación" r:id="rId5" imgW="1765080" imgH="228600" progId="Equation.3">
                  <p:embed/>
                </p:oleObj>
              </mc:Choice>
              <mc:Fallback>
                <p:oleObj name="Ecuación" r:id="rId5" imgW="1765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80000"/>
                        <a:ext cx="63166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6" y="2463661"/>
            <a:ext cx="7455049" cy="38592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5" y="2409713"/>
            <a:ext cx="5252577" cy="2719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748945" y="5271247"/>
            <a:ext cx="5598528" cy="1586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Dos elementos están en paralelo cuando tienen</a:t>
            </a:r>
            <a:r>
              <a:rPr kumimoji="0" lang="es-CL" sz="2000" b="0" i="0" u="none" strike="noStrike" kern="1200" cap="small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dos terminales en común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s-CL" sz="2000" cap="small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Su</a:t>
            </a:r>
            <a:r>
              <a:rPr lang="es-CL" sz="2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nodo es grado 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Los voltajes para los elementos son iguales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2786231"/>
            <a:ext cx="4068064" cy="21059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4863224" y="3052867"/>
            <a:ext cx="3409405" cy="1594438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424095" y="3258671"/>
          <a:ext cx="2165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cuación" r:id="rId4" imgW="901440" imgH="241200" progId="Equation.3">
                  <p:embed/>
                </p:oleObj>
              </mc:Choice>
              <mc:Fallback>
                <p:oleObj name="Ecuación" r:id="rId4" imgW="9014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095" y="3258671"/>
                        <a:ext cx="21653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054563" y="3912068"/>
          <a:ext cx="29575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cuación" r:id="rId6" imgW="1231560" imgH="228600" progId="Equation.3">
                  <p:embed/>
                </p:oleObj>
              </mc:Choice>
              <mc:Fallback>
                <p:oleObj name="Ecuación" r:id="rId6" imgW="1231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563" y="3912068"/>
                        <a:ext cx="29575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Aclarando que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9123" y="3254828"/>
            <a:ext cx="7429499" cy="3124201"/>
          </a:xfrm>
        </p:spPr>
        <p:txBody>
          <a:bodyPr/>
          <a:lstStyle/>
          <a:p>
            <a:pPr algn="ctr"/>
            <a:r>
              <a:rPr lang="es-CL" dirty="0" smtClean="0"/>
              <a:t>V= Voltaje (Volts)</a:t>
            </a:r>
          </a:p>
          <a:p>
            <a:pPr algn="ctr"/>
            <a:r>
              <a:rPr lang="es-CL" dirty="0" smtClean="0"/>
              <a:t>I=  Corriente Eléctrica (Amper)</a:t>
            </a:r>
          </a:p>
          <a:p>
            <a:pPr algn="ctr"/>
            <a:r>
              <a:rPr lang="es-CL" dirty="0" smtClean="0"/>
              <a:t>R= Resistencia Eléctrica (Ohm)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3017519" y="2299061"/>
            <a:ext cx="3409405" cy="121484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280410" y="2403565"/>
          <a:ext cx="2928051" cy="95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cuación" r:id="rId3" imgW="545760" imgH="177480" progId="Equation.3">
                  <p:embed/>
                </p:oleObj>
              </mc:Choice>
              <mc:Fallback>
                <p:oleObj name="Ecuación" r:id="rId3" imgW="5457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410" y="2403565"/>
                        <a:ext cx="2928051" cy="95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Momento de Análisis, Será posible que: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27" y="2196207"/>
            <a:ext cx="3108959" cy="16094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2905333" y="4230827"/>
            <a:ext cx="3409405" cy="2213003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3118187" y="4347751"/>
          <a:ext cx="29575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cuación" r:id="rId4" imgW="1231560" imgH="228600" progId="Equation.3">
                  <p:embed/>
                </p:oleObj>
              </mc:Choice>
              <mc:Fallback>
                <p:oleObj name="Ecuación" r:id="rId4" imgW="1231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187" y="4347751"/>
                        <a:ext cx="29575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706103" y="4907821"/>
          <a:ext cx="18907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cuación" r:id="rId6" imgW="787320" imgH="228600" progId="Equation.3">
                  <p:embed/>
                </p:oleObj>
              </mc:Choice>
              <mc:Fallback>
                <p:oleObj name="Ecuación" r:id="rId6" imgW="7873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103" y="4907821"/>
                        <a:ext cx="18907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2 Marcador de contenido"/>
          <p:cNvSpPr txBox="1">
            <a:spLocks/>
          </p:cNvSpPr>
          <p:nvPr/>
        </p:nvSpPr>
        <p:spPr>
          <a:xfrm>
            <a:off x="233911" y="5089262"/>
            <a:ext cx="2595351" cy="145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Debe ocurrir que: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017483" y="5520577"/>
          <a:ext cx="32908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cuación" r:id="rId8" imgW="1371600" imgH="228600" progId="Equation.3">
                  <p:embed/>
                </p:oleObj>
              </mc:Choice>
              <mc:Fallback>
                <p:oleObj name="Ecuación" r:id="rId8" imgW="1371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83" y="5520577"/>
                        <a:ext cx="32908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2 Marcador de contenido"/>
          <p:cNvSpPr txBox="1">
            <a:spLocks/>
          </p:cNvSpPr>
          <p:nvPr/>
        </p:nvSpPr>
        <p:spPr>
          <a:xfrm>
            <a:off x="6548649" y="5166358"/>
            <a:ext cx="2595351" cy="145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Volvamos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2786231"/>
            <a:ext cx="4068064" cy="21059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4658829" y="2461195"/>
            <a:ext cx="3409405" cy="2842325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219700" y="2667000"/>
          <a:ext cx="2165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cuación" r:id="rId4" imgW="901440" imgH="241200" progId="Equation.3">
                  <p:embed/>
                </p:oleObj>
              </mc:Choice>
              <mc:Fallback>
                <p:oleObj name="Ecuación" r:id="rId4" imgW="9014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67000"/>
                        <a:ext cx="21653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850168" y="3320397"/>
          <a:ext cx="29575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cuación" r:id="rId6" imgW="1231560" imgH="228600" progId="Equation.3">
                  <p:embed/>
                </p:oleObj>
              </mc:Choice>
              <mc:Fallback>
                <p:oleObj name="Ecuación" r:id="rId6" imgW="1231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168" y="3320397"/>
                        <a:ext cx="29575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739062" y="3896920"/>
          <a:ext cx="32908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cuación" r:id="rId8" imgW="1371600" imgH="228600" progId="Equation.3">
                  <p:embed/>
                </p:oleObj>
              </mc:Choice>
              <mc:Fallback>
                <p:oleObj name="Ecuación" r:id="rId8" imgW="13716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062" y="3896920"/>
                        <a:ext cx="32908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13 Conector recto"/>
          <p:cNvCxnSpPr/>
          <p:nvPr/>
        </p:nvCxnSpPr>
        <p:spPr>
          <a:xfrm>
            <a:off x="4711849" y="3593054"/>
            <a:ext cx="3141233" cy="1075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Algo falta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131243" y="5322730"/>
            <a:ext cx="3409405" cy="98125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232992" y="5564356"/>
          <a:ext cx="32908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cuación" r:id="rId3" imgW="1371600" imgH="228600" progId="Equation.3">
                  <p:embed/>
                </p:oleObj>
              </mc:Choice>
              <mc:Fallback>
                <p:oleObj name="Ecuación" r:id="rId3" imgW="13716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992" y="5564356"/>
                        <a:ext cx="32908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2 Imagen" descr="Circuito en Paralel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195" y="2291379"/>
            <a:ext cx="5122314" cy="265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Algo falta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131243" y="5322730"/>
            <a:ext cx="3409405" cy="98125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232992" y="5564356"/>
          <a:ext cx="32908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cuación" r:id="rId3" imgW="1371600" imgH="228600" progId="Equation.3">
                  <p:embed/>
                </p:oleObj>
              </mc:Choice>
              <mc:Fallback>
                <p:oleObj name="Ecuación" r:id="rId3" imgW="1371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992" y="5564356"/>
                        <a:ext cx="32908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2 Imagen" descr="Circuito en Paralel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37" y="2398956"/>
            <a:ext cx="5122314" cy="265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818505" y="2753958"/>
            <a:ext cx="97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743200" y="2710927"/>
            <a:ext cx="591671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4310231" y="2997798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5290971" y="3010350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H="1">
            <a:off x="6312947" y="2988833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16825" y="2809539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I1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65291" y="2822090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54995" y="2789816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I3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Algo falta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131243" y="5322730"/>
            <a:ext cx="3409405" cy="98125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872752" y="5483554"/>
          <a:ext cx="1929000" cy="65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cuación" r:id="rId3" imgW="634680" imgH="215640" progId="Equation.3">
                  <p:embed/>
                </p:oleObj>
              </mc:Choice>
              <mc:Fallback>
                <p:oleObj name="Ecuación" r:id="rId3" imgW="6346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752" y="5483554"/>
                        <a:ext cx="1929000" cy="657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2 Imagen" descr="Circuito en Paralel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37" y="2398956"/>
            <a:ext cx="5122314" cy="265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818505" y="2753958"/>
            <a:ext cx="97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743200" y="2710927"/>
            <a:ext cx="591671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4213412" y="4493111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H="1">
            <a:off x="6312947" y="2988833"/>
            <a:ext cx="450028" cy="896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20006" y="4304852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I1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54995" y="2789816"/>
            <a:ext cx="5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I3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24 Flecha izquierda y arriba"/>
          <p:cNvSpPr/>
          <p:nvPr/>
        </p:nvSpPr>
        <p:spPr>
          <a:xfrm>
            <a:off x="5066853" y="4281544"/>
            <a:ext cx="462579" cy="785308"/>
          </a:xfrm>
          <a:prstGeom prst="leftUpArrow">
            <a:avLst>
              <a:gd name="adj1" fmla="val 1743"/>
              <a:gd name="adj2" fmla="val 18023"/>
              <a:gd name="adj3" fmla="val 3197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>
            <a:off x="5382411" y="4209826"/>
            <a:ext cx="5145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336665" y="4541521"/>
            <a:ext cx="97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rot="10800000">
            <a:off x="3162748" y="4485938"/>
            <a:ext cx="528918" cy="179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3065929" y="4152452"/>
            <a:ext cx="2904565" cy="9466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7735" y="1139414"/>
            <a:ext cx="5114434" cy="1453179"/>
          </a:xfrm>
        </p:spPr>
        <p:txBody>
          <a:bodyPr/>
          <a:lstStyle/>
          <a:p>
            <a:r>
              <a:rPr lang="es-CL" dirty="0" smtClean="0"/>
              <a:t>Ley de </a:t>
            </a:r>
            <a:r>
              <a:rPr lang="es-CL" dirty="0" err="1" smtClean="0"/>
              <a:t>Kirchhoff</a:t>
            </a:r>
            <a:r>
              <a:rPr lang="es-CL" dirty="0" smtClean="0"/>
              <a:t> de Corriente (LKC)</a:t>
            </a:r>
            <a:endParaRPr lang="es-CL" dirty="0"/>
          </a:p>
        </p:txBody>
      </p:sp>
      <p:pic>
        <p:nvPicPr>
          <p:cNvPr id="19" name="18 Imagen" descr="Kirchhoff LCK.png"/>
          <p:cNvPicPr>
            <a:picLocks noChangeAspect="1"/>
          </p:cNvPicPr>
          <p:nvPr/>
        </p:nvPicPr>
        <p:blipFill>
          <a:blip r:embed="rId3"/>
          <a:srcRect r="9765"/>
          <a:stretch>
            <a:fillRect/>
          </a:stretch>
        </p:blipFill>
        <p:spPr>
          <a:xfrm>
            <a:off x="1484556" y="2194560"/>
            <a:ext cx="6164131" cy="3569997"/>
          </a:xfrm>
          <a:prstGeom prst="rect">
            <a:avLst/>
          </a:prstGeom>
        </p:spPr>
      </p:pic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559144" y="4821780"/>
          <a:ext cx="4238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cuación" r:id="rId4" imgW="139680" imgH="215640" progId="Equation.3">
                  <p:embed/>
                </p:oleObj>
              </mc:Choice>
              <mc:Fallback>
                <p:oleObj name="Ecuación" r:id="rId4" imgW="139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144" y="4821780"/>
                        <a:ext cx="4238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393410" y="3198552"/>
          <a:ext cx="5016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cuación" r:id="rId6" imgW="164880" imgH="215640" progId="Equation.3">
                  <p:embed/>
                </p:oleObj>
              </mc:Choice>
              <mc:Fallback>
                <p:oleObj name="Ecuación" r:id="rId6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410" y="3198552"/>
                        <a:ext cx="5016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5391972" y="4631822"/>
          <a:ext cx="4619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cuación" r:id="rId8" imgW="152280" imgH="228600" progId="Equation.3">
                  <p:embed/>
                </p:oleObj>
              </mc:Choice>
              <mc:Fallback>
                <p:oleObj name="Ecuación" r:id="rId8" imgW="152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972" y="4631822"/>
                        <a:ext cx="461963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5899691" y="3101301"/>
          <a:ext cx="5000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cuación" r:id="rId10" imgW="164880" imgH="215640" progId="Equation.3">
                  <p:embed/>
                </p:oleObj>
              </mc:Choice>
              <mc:Fallback>
                <p:oleObj name="Ecuación" r:id="rId10" imgW="1648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691" y="3101301"/>
                        <a:ext cx="5000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23 Conector recto de flecha"/>
          <p:cNvCxnSpPr/>
          <p:nvPr/>
        </p:nvCxnSpPr>
        <p:spPr>
          <a:xfrm flipV="1">
            <a:off x="3012142" y="4238513"/>
            <a:ext cx="1097279" cy="59167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6200000" flipV="1">
            <a:off x="4636546" y="4335333"/>
            <a:ext cx="959225" cy="65801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5350138" y="3768764"/>
            <a:ext cx="1631575" cy="1792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10800000">
            <a:off x="2592595" y="3012142"/>
            <a:ext cx="1316023" cy="79965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3131243" y="5876748"/>
            <a:ext cx="3409405" cy="98125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3390900" y="6018213"/>
          <a:ext cx="28940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cuación" r:id="rId12" imgW="952200" imgH="228600" progId="Equation.3">
                  <p:embed/>
                </p:oleObj>
              </mc:Choice>
              <mc:Fallback>
                <p:oleObj name="Ecuación" r:id="rId12" imgW="9522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6018213"/>
                        <a:ext cx="2894013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7735" y="1139414"/>
            <a:ext cx="5114434" cy="1453179"/>
          </a:xfrm>
        </p:spPr>
        <p:txBody>
          <a:bodyPr/>
          <a:lstStyle/>
          <a:p>
            <a:r>
              <a:rPr lang="es-CL" dirty="0" smtClean="0"/>
              <a:t>Ley de </a:t>
            </a:r>
            <a:r>
              <a:rPr lang="es-CL" dirty="0" err="1" smtClean="0"/>
              <a:t>Kirchhoff</a:t>
            </a:r>
            <a:r>
              <a:rPr lang="es-CL" dirty="0" smtClean="0"/>
              <a:t> de Corriente (LKC)</a:t>
            </a:r>
            <a:endParaRPr lang="es-CL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226373" y="3044414"/>
            <a:ext cx="6508376" cy="193637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1638678" y="2967915"/>
          <a:ext cx="5958126" cy="175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cuación" r:id="rId3" imgW="1511280" imgH="444240" progId="Equation.3">
                  <p:embed/>
                </p:oleObj>
              </mc:Choice>
              <mc:Fallback>
                <p:oleObj name="Ecuación" r:id="rId3" imgW="15112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78" y="2967915"/>
                        <a:ext cx="5958126" cy="1754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 Marcador de contenido"/>
          <p:cNvSpPr txBox="1">
            <a:spLocks/>
          </p:cNvSpPr>
          <p:nvPr/>
        </p:nvSpPr>
        <p:spPr>
          <a:xfrm>
            <a:off x="3794690" y="5243457"/>
            <a:ext cx="5114434" cy="145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Volvamos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pic>
        <p:nvPicPr>
          <p:cNvPr id="11" name="10 Imagen" descr="Circuito en Parale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2786231"/>
            <a:ext cx="4068064" cy="21059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4658829" y="2461195"/>
            <a:ext cx="3409405" cy="223989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219700" y="2667000"/>
          <a:ext cx="2165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cuación" r:id="rId4" imgW="901440" imgH="241200" progId="Equation.3">
                  <p:embed/>
                </p:oleObj>
              </mc:Choice>
              <mc:Fallback>
                <p:oleObj name="Ecuación" r:id="rId4" imgW="9014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67000"/>
                        <a:ext cx="21653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3789253" y="5378824"/>
            <a:ext cx="5053533" cy="1312432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857899" y="3170596"/>
          <a:ext cx="2984425" cy="76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cuación" r:id="rId6" imgW="888840" imgH="228600" progId="Equation.3">
                  <p:embed/>
                </p:oleObj>
              </mc:Choice>
              <mc:Fallback>
                <p:oleObj name="Ecuación" r:id="rId6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899" y="3170596"/>
                        <a:ext cx="2984425" cy="769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755740" y="3859262"/>
          <a:ext cx="3194161" cy="64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cuación" r:id="rId8" imgW="1143000" imgH="228600" progId="Equation.3">
                  <p:embed/>
                </p:oleObj>
              </mc:Choice>
              <mc:Fallback>
                <p:oleObj name="Ecuación" r:id="rId8" imgW="1143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740" y="3859262"/>
                        <a:ext cx="3194161" cy="640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4601791" y="5374771"/>
          <a:ext cx="376237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cuación" r:id="rId10" imgW="1346040" imgH="482400" progId="Equation.3">
                  <p:embed/>
                </p:oleObj>
              </mc:Choice>
              <mc:Fallback>
                <p:oleObj name="Ecuación" r:id="rId10" imgW="13460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791" y="5374771"/>
                        <a:ext cx="3762375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938938" y="2151528"/>
            <a:ext cx="5053533" cy="4238513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534547" y="2223191"/>
          <a:ext cx="4046538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cuación" r:id="rId3" imgW="1447560" imgH="482400" progId="Equation.3">
                  <p:embed/>
                </p:oleObj>
              </mc:Choice>
              <mc:Fallback>
                <p:oleObj name="Ecuación" r:id="rId3" imgW="14475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547" y="2223191"/>
                        <a:ext cx="4046538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813219" y="3557924"/>
          <a:ext cx="3621087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cuación" r:id="rId5" imgW="1295280" imgH="482400" progId="Equation.3">
                  <p:embed/>
                </p:oleObj>
              </mc:Choice>
              <mc:Fallback>
                <p:oleObj name="Ecuación" r:id="rId5" imgW="12952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219" y="3557924"/>
                        <a:ext cx="3621087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3104441" y="4865146"/>
          <a:ext cx="31242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cuación" r:id="rId7" imgW="1117440" imgH="431640" progId="Equation.3">
                  <p:embed/>
                </p:oleObj>
              </mc:Choice>
              <mc:Fallback>
                <p:oleObj name="Ecuación" r:id="rId7" imgW="11174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441" y="4865146"/>
                        <a:ext cx="31242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r>
              <a:rPr lang="es-CL" dirty="0" smtClean="0"/>
              <a:t>Circuito con resistencias en paralelo: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808207" y="2151528"/>
            <a:ext cx="1764254" cy="1592133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001060" y="2359734"/>
          <a:ext cx="1419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cuación" r:id="rId3" imgW="507960" imgH="393480" progId="Equation.3">
                  <p:embed/>
                </p:oleObj>
              </mc:Choice>
              <mc:Fallback>
                <p:oleObj name="Ecuación" r:id="rId3" imgW="5079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060" y="2359734"/>
                        <a:ext cx="141922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2357716" y="4111213"/>
            <a:ext cx="4806875" cy="170867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720750" y="4108973"/>
          <a:ext cx="4329113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cuación" r:id="rId5" imgW="1168200" imgH="431640" progId="Equation.3">
                  <p:embed/>
                </p:oleObj>
              </mc:Choice>
              <mc:Fallback>
                <p:oleObj name="Ecuación" r:id="rId5" imgW="11682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750" y="4108973"/>
                        <a:ext cx="4329113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Sin olvidar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1802675" y="2651759"/>
            <a:ext cx="5839095" cy="2547259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099" name="3 Marcador de contenido"/>
          <p:cNvGraphicFramePr>
            <a:graphicFrameLocks noChangeAspect="1"/>
          </p:cNvGraphicFramePr>
          <p:nvPr/>
        </p:nvGraphicFramePr>
        <p:xfrm>
          <a:off x="3381051" y="2682287"/>
          <a:ext cx="2692861" cy="232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cuación" r:id="rId3" imgW="457200" imgH="393480" progId="Equation.3">
                  <p:embed/>
                </p:oleObj>
              </mc:Choice>
              <mc:Fallback>
                <p:oleObj name="Ecuación" r:id="rId3" imgW="457200" imgH="393480" progId="Equation.3">
                  <p:embed/>
                  <p:pic>
                    <p:nvPicPr>
                      <p:cNvPr id="0" name="3 Marcador de contenid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051" y="2682287"/>
                        <a:ext cx="2692861" cy="2320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278376" y="4868091"/>
            <a:ext cx="4821672" cy="1989909"/>
          </a:xfrm>
        </p:spPr>
        <p:txBody>
          <a:bodyPr/>
          <a:lstStyle/>
          <a:p>
            <a:pPr algn="ctr">
              <a:buNone/>
            </a:pPr>
            <a:r>
              <a:rPr lang="es-CL" dirty="0" smtClean="0"/>
              <a:t>Q; en coulomb</a:t>
            </a:r>
          </a:p>
          <a:p>
            <a:pPr algn="ctr">
              <a:buNone/>
            </a:pPr>
            <a:r>
              <a:rPr lang="es-CL" dirty="0" smtClean="0"/>
              <a:t>T; en segundos</a:t>
            </a:r>
            <a:endParaRPr lang="es-C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pPr algn="ctr"/>
            <a:r>
              <a:rPr lang="es-CL" dirty="0" smtClean="0"/>
              <a:t>Resistencias total de circuito con resistencias en paralelo: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753036" y="4600686"/>
            <a:ext cx="7368988" cy="2117465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73113" y="4619625"/>
          <a:ext cx="7405687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cuación" r:id="rId4" imgW="1612800" imgH="431640" progId="Equation.3">
                  <p:embed/>
                </p:oleObj>
              </mc:Choice>
              <mc:Fallback>
                <p:oleObj name="Ecuación" r:id="rId4" imgW="1612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619625"/>
                        <a:ext cx="7405687" cy="199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2259106" y="2241174"/>
            <a:ext cx="4475181" cy="2117465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2761634" y="2225115"/>
          <a:ext cx="33829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cuación" r:id="rId6" imgW="736560" imgH="444240" progId="Equation.3">
                  <p:embed/>
                </p:oleObj>
              </mc:Choice>
              <mc:Fallback>
                <p:oleObj name="Ecuación" r:id="rId6" imgW="7365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34" y="2225115"/>
                        <a:ext cx="3382962" cy="205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pPr algn="ctr"/>
            <a:r>
              <a:rPr lang="es-CL" dirty="0" smtClean="0"/>
              <a:t>Resistencias total de circuito con resistencias en paralelo</a:t>
            </a:r>
          </a:p>
          <a:p>
            <a:pPr algn="ctr"/>
            <a:r>
              <a:rPr lang="es-CL" dirty="0" smtClean="0"/>
              <a:t>Caso Particular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5378823" y="3410176"/>
            <a:ext cx="3571539" cy="176425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491144" y="3397024"/>
          <a:ext cx="3326748" cy="167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cuación" r:id="rId3" imgW="863280" imgH="431640" progId="Equation.3">
                  <p:embed/>
                </p:oleObj>
              </mc:Choice>
              <mc:Fallback>
                <p:oleObj name="Ecuación" r:id="rId3" imgW="863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44" y="3397024"/>
                        <a:ext cx="3326748" cy="1672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5 Imagen" descr="Resistencias paralelo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7" y="2936838"/>
            <a:ext cx="4933956" cy="3189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pPr algn="ctr"/>
            <a:r>
              <a:rPr lang="es-CL" dirty="0" smtClean="0"/>
              <a:t>Resistencias total de circuito con resistencias en paralelo</a:t>
            </a:r>
          </a:p>
          <a:p>
            <a:pPr algn="ctr"/>
            <a:r>
              <a:rPr lang="es-CL" dirty="0" smtClean="0"/>
              <a:t>Caso Particular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8641" y="4636546"/>
            <a:ext cx="8272630" cy="176425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47022" y="5002191"/>
          <a:ext cx="1802540" cy="90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cuación" r:id="rId3" imgW="863280" imgH="431640" progId="Equation.3">
                  <p:embed/>
                </p:oleObj>
              </mc:Choice>
              <mc:Fallback>
                <p:oleObj name="Ecuación" r:id="rId3" imgW="863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22" y="5002191"/>
                        <a:ext cx="1802540" cy="90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5 Imagen" descr="Resistencias paralelo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448" y="2592593"/>
            <a:ext cx="2554189" cy="16510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646488" y="5046663"/>
          <a:ext cx="17494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cuación" r:id="rId6" imgW="838080" imgH="431640" progId="Equation.3">
                  <p:embed/>
                </p:oleObj>
              </mc:Choice>
              <mc:Fallback>
                <p:oleObj name="Ecuación" r:id="rId6" imgW="838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046663"/>
                        <a:ext cx="17494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394450" y="5080000"/>
          <a:ext cx="16970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cuación" r:id="rId8" imgW="812520" imgH="431640" progId="Equation.3">
                  <p:embed/>
                </p:oleObj>
              </mc:Choice>
              <mc:Fallback>
                <p:oleObj name="Ecuación" r:id="rId8" imgW="812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5080000"/>
                        <a:ext cx="1697038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545" y="0"/>
            <a:ext cx="7429499" cy="1905000"/>
          </a:xfrm>
        </p:spPr>
        <p:txBody>
          <a:bodyPr/>
          <a:lstStyle/>
          <a:p>
            <a:r>
              <a:rPr lang="es-CL" dirty="0" smtClean="0"/>
              <a:t>Circuitos con más resistencias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6371" y="1128656"/>
            <a:ext cx="5114434" cy="1453179"/>
          </a:xfrm>
        </p:spPr>
        <p:txBody>
          <a:bodyPr/>
          <a:lstStyle/>
          <a:p>
            <a:pPr algn="ctr"/>
            <a:r>
              <a:rPr lang="es-CL" dirty="0" smtClean="0"/>
              <a:t>Resistencias total de circuito con resistencias en paralelo</a:t>
            </a:r>
          </a:p>
          <a:p>
            <a:pPr algn="ctr"/>
            <a:r>
              <a:rPr lang="es-CL" dirty="0" smtClean="0"/>
              <a:t>Caso Particular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53373" y="3356385"/>
            <a:ext cx="2646382" cy="176425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5 Imagen" descr="Resistencias paralelo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3" y="2678654"/>
            <a:ext cx="5351178" cy="34591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211570" y="3606202"/>
          <a:ext cx="2633860" cy="14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cuación" r:id="rId4" imgW="812520" imgH="431640" progId="Equation.3">
                  <p:embed/>
                </p:oleObj>
              </mc:Choice>
              <mc:Fallback>
                <p:oleObj name="Ecuación" r:id="rId4" imgW="812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570" y="3606202"/>
                        <a:ext cx="2633860" cy="1406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340659"/>
            <a:ext cx="7429499" cy="1905000"/>
          </a:xfrm>
        </p:spPr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pic>
        <p:nvPicPr>
          <p:cNvPr id="4" name="3 Imagen" descr="Ejercic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2" y="2078300"/>
            <a:ext cx="7293685" cy="41962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340659"/>
            <a:ext cx="7429499" cy="1905000"/>
          </a:xfrm>
        </p:spPr>
        <p:txBody>
          <a:bodyPr/>
          <a:lstStyle/>
          <a:p>
            <a:r>
              <a:rPr lang="es-CL" dirty="0" smtClean="0"/>
              <a:t>ejercicio</a:t>
            </a:r>
            <a:endParaRPr lang="es-CL" dirty="0"/>
          </a:p>
        </p:txBody>
      </p:sp>
      <p:pic>
        <p:nvPicPr>
          <p:cNvPr id="4" name="3 Imagen" descr="Ejercic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69" y="2216075"/>
            <a:ext cx="5184372" cy="29826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6078069" y="2259105"/>
            <a:ext cx="2667898" cy="2979869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6277703" y="2291174"/>
          <a:ext cx="541337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cuación" r:id="rId4" imgW="177480" imgH="914400" progId="Equation.3">
                  <p:embed/>
                </p:oleObj>
              </mc:Choice>
              <mc:Fallback>
                <p:oleObj name="Ecuación" r:id="rId4" imgW="17748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703" y="2291174"/>
                        <a:ext cx="541337" cy="278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7442367" y="2313976"/>
          <a:ext cx="579437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cuación" r:id="rId6" imgW="190440" imgH="914400" progId="Equation.3">
                  <p:embed/>
                </p:oleObj>
              </mc:Choice>
              <mc:Fallback>
                <p:oleObj name="Ecuación" r:id="rId6" imgW="19044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367" y="2313976"/>
                        <a:ext cx="579437" cy="278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6609E-6 L -0.2007 -4.166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Regalo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7575" y="2290483"/>
            <a:ext cx="7429499" cy="3124201"/>
          </a:xfrm>
        </p:spPr>
        <p:txBody>
          <a:bodyPr>
            <a:normAutofit/>
          </a:bodyPr>
          <a:lstStyle/>
          <a:p>
            <a:pPr algn="ctr"/>
            <a:r>
              <a:rPr lang="es-CL" sz="5400" dirty="0" smtClean="0"/>
              <a:t>Divisor de Voltaje</a:t>
            </a:r>
          </a:p>
          <a:p>
            <a:pPr algn="ctr"/>
            <a:r>
              <a:rPr lang="es-CL" sz="5400" dirty="0" smtClean="0"/>
              <a:t>Divisor de Corriente</a:t>
            </a:r>
            <a:endParaRPr lang="es-CL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4" name="3 Imagen" descr="Serie.di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2108501"/>
            <a:ext cx="7819802" cy="39305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6" name="5 Imagen" descr="Seri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16" y="2062250"/>
            <a:ext cx="7891601" cy="38974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5" name="4 Imagen" descr="Seri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84" y="1699708"/>
            <a:ext cx="3571608" cy="173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182882" y="3969570"/>
            <a:ext cx="4593514" cy="1968651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641475" y="4137025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Ecuación" r:id="rId4" imgW="787320" imgH="241200" progId="Equation.3">
                  <p:embed/>
                </p:oleObj>
              </mc:Choice>
              <mc:Fallback>
                <p:oleObj name="Ecuación" r:id="rId4" imgW="787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4137025"/>
                        <a:ext cx="1574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615702" y="4514736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cuación" r:id="rId6" imgW="838080" imgH="431640" progId="Equation.3">
                  <p:embed/>
                </p:oleObj>
              </mc:Choice>
              <mc:Fallback>
                <p:oleObj name="Ecuación" r:id="rId6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02" y="4514736"/>
                        <a:ext cx="1676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33208" y="5363377"/>
          <a:ext cx="383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Ecuación" r:id="rId8" imgW="1917360" imgH="228600" progId="Equation.3">
                  <p:embed/>
                </p:oleObj>
              </mc:Choice>
              <mc:Fallback>
                <p:oleObj name="Ecuación" r:id="rId8" imgW="1917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08" y="5363377"/>
                        <a:ext cx="383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4982586" y="4014393"/>
            <a:ext cx="4032322" cy="1968651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357938" y="4022539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Ecuación" r:id="rId10" imgW="774360" imgH="431640" progId="Equation.3">
                  <p:embed/>
                </p:oleObj>
              </mc:Choice>
              <mc:Fallback>
                <p:oleObj name="Ecuación" r:id="rId10" imgW="774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022539"/>
                        <a:ext cx="1549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5148039" y="4883840"/>
          <a:ext cx="378080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Ecuación" r:id="rId12" imgW="2222280" imgH="431640" progId="Equation.3">
                  <p:embed/>
                </p:oleObj>
              </mc:Choice>
              <mc:Fallback>
                <p:oleObj name="Ecuación" r:id="rId12" imgW="22222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39" y="4883840"/>
                        <a:ext cx="378080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pic>
        <p:nvPicPr>
          <p:cNvPr id="4" name="3 Imagen" descr="Ba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55" y="2531560"/>
            <a:ext cx="3423955" cy="337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2798073" y="5812971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Batería</a:t>
            </a:r>
            <a:r>
              <a:rPr kumimoji="0" lang="es-CL" sz="2000" b="0" i="0" u="none" strike="noStrike" kern="1200" cap="small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Fuente de Voltaje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5" name="4 Imagen" descr="Seri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84" y="1699708"/>
            <a:ext cx="3571608" cy="173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Rectángulo redondeado"/>
          <p:cNvSpPr/>
          <p:nvPr/>
        </p:nvSpPr>
        <p:spPr>
          <a:xfrm>
            <a:off x="2153324" y="3799240"/>
            <a:ext cx="5054299" cy="2429438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2306638" y="3990975"/>
          <a:ext cx="46926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Ecuación" r:id="rId4" imgW="2234880" imgH="431640" progId="Equation.3">
                  <p:embed/>
                </p:oleObj>
              </mc:Choice>
              <mc:Fallback>
                <p:oleObj name="Ecuación" r:id="rId4" imgW="2234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90975"/>
                        <a:ext cx="46926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3678964" y="4989978"/>
          <a:ext cx="2053109" cy="109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cuación" r:id="rId6" imgW="977760" imgH="444240" progId="Equation.3">
                  <p:embed/>
                </p:oleObj>
              </mc:Choice>
              <mc:Fallback>
                <p:oleObj name="Ecuación" r:id="rId6" imgW="9777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964" y="4989978"/>
                        <a:ext cx="2053109" cy="1097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8" y="5310691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2400" dirty="0" smtClean="0"/>
              <a:t>Válido para “n” Resistencias</a:t>
            </a:r>
            <a:endParaRPr lang="es-CL" sz="2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584553" y="2463501"/>
            <a:ext cx="4032322" cy="3377901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4797425" y="2745610"/>
          <a:ext cx="3586163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cuación" r:id="rId3" imgW="977760" imgH="622080" progId="Equation.3">
                  <p:embed/>
                </p:oleObj>
              </mc:Choice>
              <mc:Fallback>
                <p:oleObj name="Ecuación" r:id="rId3" imgW="97776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2745610"/>
                        <a:ext cx="3586163" cy="268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Seri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7" y="2775472"/>
            <a:ext cx="4261606" cy="210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65429" y="428513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all" spc="0" normalizeH="0" baseline="0" noProof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Divisor de Voltaje</a:t>
            </a:r>
            <a:endParaRPr kumimoji="0" lang="es-CL" sz="32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6" name="5 Imagen" descr="Ejercicio Divisor de Volta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46" y="1753496"/>
            <a:ext cx="5454183" cy="284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3259568" y="4674198"/>
            <a:ext cx="2872292" cy="2011680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2302136" y="29475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12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406667" y="4680325"/>
          <a:ext cx="2510039" cy="190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cuación" r:id="rId4" imgW="965160" imgH="622080" progId="Equation.3">
                  <p:embed/>
                </p:oleObj>
              </mc:Choice>
              <mc:Fallback>
                <p:oleObj name="Ecuación" r:id="rId4" imgW="96516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667" y="4680325"/>
                        <a:ext cx="2510039" cy="190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6" name="5 Imagen" descr="Ejercicio Divisor de Volta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46" y="1753496"/>
            <a:ext cx="5454183" cy="284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1054250" y="4701092"/>
            <a:ext cx="6820348" cy="197940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302293" y="5180910"/>
          <a:ext cx="634639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cuación" r:id="rId4" imgW="2679480" imgH="393480" progId="Equation.3">
                  <p:embed/>
                </p:oleObj>
              </mc:Choice>
              <mc:Fallback>
                <p:oleObj name="Ecuación" r:id="rId4" imgW="2679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293" y="5180910"/>
                        <a:ext cx="6346395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302136" y="29475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12</a:t>
            </a:r>
            <a:endParaRPr lang="es-C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6" name="5 Imagen" descr="Ejercicio Divisor de Volta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46" y="1753496"/>
            <a:ext cx="5454183" cy="284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3420932" y="4701092"/>
            <a:ext cx="2151529" cy="197940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706813" y="5372100"/>
          <a:ext cx="15351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cuación" r:id="rId4" imgW="647640" imgH="241200" progId="Equation.3">
                  <p:embed/>
                </p:oleObj>
              </mc:Choice>
              <mc:Fallback>
                <p:oleObj name="Ecuación" r:id="rId4" imgW="647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5372100"/>
                        <a:ext cx="153511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302136" y="29475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12</a:t>
            </a:r>
            <a:endParaRPr lang="es-C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Voltaje</a:t>
            </a:r>
            <a:endParaRPr lang="es-CL" dirty="0"/>
          </a:p>
        </p:txBody>
      </p:sp>
      <p:pic>
        <p:nvPicPr>
          <p:cNvPr id="7" name="6 Imagen" descr="Ejercicio Divisor de Voltaje Respues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80" y="1882587"/>
            <a:ext cx="6505366" cy="42277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528049" y="30336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12</a:t>
            </a:r>
            <a:endParaRPr lang="es-C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corriente</a:t>
            </a:r>
            <a:endParaRPr lang="es-CL" dirty="0"/>
          </a:p>
        </p:txBody>
      </p:sp>
      <p:pic>
        <p:nvPicPr>
          <p:cNvPr id="5" name="4 Imagen" descr="Divisor de Corrien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2" y="1774190"/>
            <a:ext cx="7089289" cy="4739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corriente</a:t>
            </a:r>
            <a:endParaRPr lang="es-CL" dirty="0"/>
          </a:p>
        </p:txBody>
      </p:sp>
      <p:pic>
        <p:nvPicPr>
          <p:cNvPr id="5" name="4 Imagen" descr="Divisor de Corri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17" y="1826085"/>
            <a:ext cx="4292297" cy="28696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3 Rectángulo redondeado"/>
          <p:cNvSpPr/>
          <p:nvPr/>
        </p:nvSpPr>
        <p:spPr>
          <a:xfrm>
            <a:off x="3582297" y="4878593"/>
            <a:ext cx="2151529" cy="1979407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056903" y="4979576"/>
          <a:ext cx="126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cuación" r:id="rId4" imgW="533160" imgH="431640" progId="Equation.3">
                  <p:embed/>
                </p:oleObj>
              </mc:Choice>
              <mc:Fallback>
                <p:oleObj name="Ecuación" r:id="rId4" imgW="533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903" y="4979576"/>
                        <a:ext cx="126365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045978" y="6073476"/>
          <a:ext cx="13541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Ecuación" r:id="rId6" imgW="571320" imgH="228600" progId="Equation.3">
                  <p:embed/>
                </p:oleObj>
              </mc:Choice>
              <mc:Fallback>
                <p:oleObj name="Ecuación" r:id="rId6" imgW="5713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978" y="6073476"/>
                        <a:ext cx="135413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corriente</a:t>
            </a:r>
            <a:endParaRPr lang="es-CL" dirty="0"/>
          </a:p>
        </p:txBody>
      </p:sp>
      <p:pic>
        <p:nvPicPr>
          <p:cNvPr id="5" name="4 Imagen" descr="Divisor de Corri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0" y="2108498"/>
            <a:ext cx="3725053" cy="2490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3 Rectángulo redondeado"/>
          <p:cNvSpPr/>
          <p:nvPr/>
        </p:nvSpPr>
        <p:spPr>
          <a:xfrm>
            <a:off x="5701553" y="1705088"/>
            <a:ext cx="2162287" cy="3028278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6100856" y="1827585"/>
          <a:ext cx="126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cuación" r:id="rId4" imgW="533160" imgH="431640" progId="Equation.3">
                  <p:embed/>
                </p:oleObj>
              </mc:Choice>
              <mc:Fallback>
                <p:oleObj name="Ecuación" r:id="rId4" imgW="533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856" y="1827585"/>
                        <a:ext cx="126365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036143" y="2921485"/>
          <a:ext cx="13541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cuación" r:id="rId6" imgW="571320" imgH="228600" progId="Equation.3">
                  <p:embed/>
                </p:oleObj>
              </mc:Choice>
              <mc:Fallback>
                <p:oleObj name="Ecuación" r:id="rId6" imgW="5713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143" y="2921485"/>
                        <a:ext cx="135413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905949" y="3497486"/>
          <a:ext cx="18954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cuación" r:id="rId8" imgW="799920" imgH="431640" progId="Equation.3">
                  <p:embed/>
                </p:oleObj>
              </mc:Choice>
              <mc:Fallback>
                <p:oleObj name="Ecuación" r:id="rId8" imgW="7999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949" y="3497486"/>
                        <a:ext cx="18954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613647" y="5002306"/>
            <a:ext cx="6895652" cy="185569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766178" y="5291923"/>
          <a:ext cx="126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cuación" r:id="rId10" imgW="533160" imgH="431640" progId="Equation.3">
                  <p:embed/>
                </p:oleObj>
              </mc:Choice>
              <mc:Fallback>
                <p:oleObj name="Ecuación" r:id="rId10" imgW="5331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178" y="5291923"/>
                        <a:ext cx="126365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3479800" y="5291138"/>
          <a:ext cx="16240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cuación" r:id="rId11" imgW="685800" imgH="431640" progId="Equation.3">
                  <p:embed/>
                </p:oleObj>
              </mc:Choice>
              <mc:Fallback>
                <p:oleObj name="Ecuación" r:id="rId11" imgW="6858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291138"/>
                        <a:ext cx="162401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459673" y="5055498"/>
          <a:ext cx="2376487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cuación" r:id="rId13" imgW="1002960" imgH="647640" progId="Equation.3">
                  <p:embed/>
                </p:oleObj>
              </mc:Choice>
              <mc:Fallback>
                <p:oleObj name="Ecuación" r:id="rId13" imgW="1002960" imgH="647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673" y="5055498"/>
                        <a:ext cx="2376487" cy="161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corriente</a:t>
            </a:r>
            <a:endParaRPr lang="es-CL" dirty="0"/>
          </a:p>
        </p:txBody>
      </p:sp>
      <p:pic>
        <p:nvPicPr>
          <p:cNvPr id="5" name="4 Imagen" descr="Divisor de Corri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7" y="2571077"/>
            <a:ext cx="3725053" cy="2490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4561243" y="1850315"/>
            <a:ext cx="4077148" cy="409866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287552" y="2290782"/>
          <a:ext cx="2376487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cuación" r:id="rId4" imgW="1002960" imgH="647640" progId="Equation.3">
                  <p:embed/>
                </p:oleObj>
              </mc:Choice>
              <mc:Fallback>
                <p:oleObj name="Ecuación" r:id="rId4" imgW="1002960" imgH="647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552" y="2290782"/>
                        <a:ext cx="2376487" cy="161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12 Conector recto"/>
          <p:cNvCxnSpPr/>
          <p:nvPr/>
        </p:nvCxnSpPr>
        <p:spPr>
          <a:xfrm rot="10800000" flipV="1">
            <a:off x="6658985" y="3646842"/>
            <a:ext cx="376517" cy="10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10800000" flipV="1">
            <a:off x="6563959" y="2551355"/>
            <a:ext cx="376517" cy="10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5413880" y="4367773"/>
          <a:ext cx="23161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cuación" r:id="rId6" imgW="977760" imgH="431640" progId="Equation.3">
                  <p:embed/>
                </p:oleObj>
              </mc:Choice>
              <mc:Fallback>
                <p:oleObj name="Ecuación" r:id="rId6" imgW="9777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880" y="4367773"/>
                        <a:ext cx="2316162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15639" y="5812971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Resistencia / Resistor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80px-Resistor_symbol_Americ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2465955"/>
            <a:ext cx="6688183" cy="1681293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Resitenc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5" y="4336869"/>
            <a:ext cx="6648994" cy="1407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029" y="276113"/>
            <a:ext cx="7429499" cy="1905000"/>
          </a:xfrm>
        </p:spPr>
        <p:txBody>
          <a:bodyPr/>
          <a:lstStyle/>
          <a:p>
            <a:r>
              <a:rPr lang="es-CL" dirty="0" smtClean="0"/>
              <a:t>Divisor de corriente</a:t>
            </a:r>
            <a:endParaRPr lang="es-CL" dirty="0"/>
          </a:p>
        </p:txBody>
      </p:sp>
      <p:pic>
        <p:nvPicPr>
          <p:cNvPr id="5" name="4 Imagen" descr="Divisor de Corri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7" y="2571077"/>
            <a:ext cx="3725053" cy="2490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Rectángulo redondeado"/>
          <p:cNvSpPr/>
          <p:nvPr/>
        </p:nvSpPr>
        <p:spPr>
          <a:xfrm>
            <a:off x="4561243" y="1850315"/>
            <a:ext cx="4077148" cy="4098664"/>
          </a:xfrm>
          <a:prstGeom prst="round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lumMod val="65000"/>
                  <a:alpha val="57000"/>
                </a:schemeClr>
              </a:gs>
            </a:gsLst>
            <a:lin ang="5580000" scaled="0"/>
          </a:gradFill>
          <a:ln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6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4822210" y="2054878"/>
          <a:ext cx="3385874" cy="15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Ecuación" r:id="rId4" imgW="977760" imgH="431640" progId="Equation.3">
                  <p:embed/>
                </p:oleObj>
              </mc:Choice>
              <mc:Fallback>
                <p:oleObj name="Ecuación" r:id="rId4" imgW="977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10" y="2054878"/>
                        <a:ext cx="3385874" cy="1573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835899" y="3872604"/>
          <a:ext cx="3427413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cuación" r:id="rId6" imgW="990360" imgH="431640" progId="Equation.3">
                  <p:embed/>
                </p:oleObj>
              </mc:Choice>
              <mc:Fallback>
                <p:oleObj name="Ecuación" r:id="rId6" imgW="9903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899" y="3872604"/>
                        <a:ext cx="3427413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000463" y="2753958"/>
            <a:ext cx="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925158" y="2710927"/>
            <a:ext cx="637183" cy="238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723019" y="3616363"/>
            <a:ext cx="5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I1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rot="5400000">
            <a:off x="1782185" y="3802830"/>
            <a:ext cx="805030" cy="179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983457" y="3596641"/>
            <a:ext cx="5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</a:t>
            </a:r>
            <a:endParaRPr lang="es-C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rot="5400000">
            <a:off x="3042623" y="3783108"/>
            <a:ext cx="805030" cy="179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1449523" y="5798372"/>
            <a:ext cx="6048557" cy="131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Válido para “2” Resistencias en Paralelo</a:t>
            </a:r>
            <a:endParaRPr kumimoji="0" lang="es-CL" sz="20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6673" y="2094156"/>
            <a:ext cx="7239897" cy="2628452"/>
          </a:xfrm>
        </p:spPr>
        <p:txBody>
          <a:bodyPr>
            <a:noAutofit/>
          </a:bodyPr>
          <a:lstStyle/>
          <a:p>
            <a:pPr algn="ctr"/>
            <a:r>
              <a:rPr lang="es-CL" sz="9600" dirty="0" smtClean="0"/>
              <a:t>Muchas Gracias</a:t>
            </a:r>
            <a:endParaRPr lang="es-CL" sz="9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693569" y="5577840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s-CL" sz="2000" b="0" i="0" u="none" strike="noStrike" kern="1200" cap="small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Voltí</a:t>
            </a:r>
            <a:r>
              <a:rPr lang="es-CL" sz="2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metro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Voltmeter_symb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2" y="2571776"/>
            <a:ext cx="5773783" cy="2863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693569" y="5577840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Amperímetro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Amme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8" y="2518132"/>
            <a:ext cx="6038283" cy="2994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905000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Visto en un Circuito</a:t>
            </a:r>
            <a:endParaRPr lang="es-C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7502" y="1423852"/>
            <a:ext cx="2553346" cy="1045029"/>
          </a:xfrm>
        </p:spPr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84519" y="3693714"/>
            <a:ext cx="3759481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Nodo (punto</a:t>
            </a:r>
            <a:r>
              <a:rPr kumimoji="0" lang="es-CL" sz="2000" b="0" i="0" u="none" strike="noStrike" kern="1200" cap="small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donde se conectan los elementos)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s-CL" sz="2000" cap="small" baseline="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Grado del nodo: cantidad de elementos conectados al</a:t>
            </a:r>
            <a:r>
              <a:rPr lang="es-CL" sz="2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nodo</a:t>
            </a:r>
            <a:endParaRPr kumimoji="0" lang="es-CL" sz="2000" b="0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Circuito en S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7" y="2437932"/>
            <a:ext cx="5013064" cy="3683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Elipse"/>
          <p:cNvSpPr/>
          <p:nvPr/>
        </p:nvSpPr>
        <p:spPr>
          <a:xfrm>
            <a:off x="742279" y="3012142"/>
            <a:ext cx="236668" cy="2366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4928797" y="4337126"/>
            <a:ext cx="236668" cy="2366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744072" y="5735620"/>
            <a:ext cx="236668" cy="2366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303</TotalTime>
  <Words>565</Words>
  <Application>Microsoft Office PowerPoint</Application>
  <PresentationFormat>Presentación en pantalla (4:3)</PresentationFormat>
  <Paragraphs>151</Paragraphs>
  <Slides>61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7" baseType="lpstr">
      <vt:lpstr>Arial</vt:lpstr>
      <vt:lpstr>Calibri</vt:lpstr>
      <vt:lpstr>Century Gothic</vt:lpstr>
      <vt:lpstr>Verdana</vt:lpstr>
      <vt:lpstr>Malla</vt:lpstr>
      <vt:lpstr>Ecuación</vt:lpstr>
      <vt:lpstr>La ley de ohm</vt:lpstr>
      <vt:lpstr>La ley de ohm</vt:lpstr>
      <vt:lpstr>Aclarando que</vt:lpstr>
      <vt:lpstr>Sin olvidar</vt:lpstr>
      <vt:lpstr>Visto en un Circuito</vt:lpstr>
      <vt:lpstr>Visto en un Circuito</vt:lpstr>
      <vt:lpstr>Visto en un Circuito</vt:lpstr>
      <vt:lpstr>Visto en un Circuito</vt:lpstr>
      <vt:lpstr>Visto en un Circuito</vt:lpstr>
      <vt:lpstr>Visto en un Circuito</vt:lpstr>
      <vt:lpstr>Visto en un Circuito</vt:lpstr>
      <vt:lpstr>Visto en un Circuito</vt:lpstr>
      <vt:lpstr>Aplicando la Ley de ohm</vt:lpstr>
      <vt:lpstr>Aplicando la Ley de ohm</vt:lpstr>
      <vt:lpstr>Comprobemos de forma práctica</vt:lpstr>
      <vt:lpstr>Comprobemos de forma práctica</vt:lpstr>
      <vt:lpstr>Comprobemos de forma práctica</vt:lpstr>
      <vt:lpstr>Comprobemos de forma práctica</vt:lpstr>
      <vt:lpstr>¿Cómo se mide?</vt:lpstr>
      <vt:lpstr>¿Cómo se mide?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Circuitos con más resistencias</vt:lpstr>
      <vt:lpstr>ejercicio</vt:lpstr>
      <vt:lpstr>ejercicio</vt:lpstr>
      <vt:lpstr>Regalo</vt:lpstr>
      <vt:lpstr>Divisor de Voltaje</vt:lpstr>
      <vt:lpstr>Divisor de Voltaje</vt:lpstr>
      <vt:lpstr>Divisor de Voltaje</vt:lpstr>
      <vt:lpstr>Divisor de Voltaje</vt:lpstr>
      <vt:lpstr>Válido para “n” Resistencias</vt:lpstr>
      <vt:lpstr>Divisor de Voltaje</vt:lpstr>
      <vt:lpstr>Divisor de Voltaje</vt:lpstr>
      <vt:lpstr>Divisor de Voltaje</vt:lpstr>
      <vt:lpstr>Divisor de Voltaje</vt:lpstr>
      <vt:lpstr>Divisor de corriente</vt:lpstr>
      <vt:lpstr>Divisor de corriente</vt:lpstr>
      <vt:lpstr>Divisor de corriente</vt:lpstr>
      <vt:lpstr>Divisor de corriente</vt:lpstr>
      <vt:lpstr>Divisor de corriente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Usuario</cp:lastModifiedBy>
  <cp:revision>99</cp:revision>
  <dcterms:created xsi:type="dcterms:W3CDTF">2013-07-30T10:59:27Z</dcterms:created>
  <dcterms:modified xsi:type="dcterms:W3CDTF">2016-05-24T15:00:08Z</dcterms:modified>
</cp:coreProperties>
</file>